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49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22" r:id="rId31"/>
    <p:sldId id="307" r:id="rId32"/>
    <p:sldId id="308" r:id="rId33"/>
    <p:sldId id="309" r:id="rId34"/>
    <p:sldId id="310" r:id="rId35"/>
    <p:sldId id="311" r:id="rId36"/>
    <p:sldId id="312" r:id="rId37"/>
    <p:sldId id="313" r:id="rId38"/>
    <p:sldId id="314" r:id="rId39"/>
    <p:sldId id="315" r:id="rId40"/>
    <p:sldId id="316" r:id="rId41"/>
    <p:sldId id="317" r:id="rId42"/>
    <p:sldId id="318" r:id="rId43"/>
    <p:sldId id="319" r:id="rId44"/>
    <p:sldId id="320" r:id="rId45"/>
    <p:sldId id="396" r:id="rId46"/>
    <p:sldId id="397" r:id="rId47"/>
    <p:sldId id="321" r:id="rId48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bbdb026c0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bbdb026c0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fbbdb026c0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bbdb026c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bbdb026c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fbbdb026c0_0_5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bbdb026c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bbdb026c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bbdb026c0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bbdb026c0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bbdb026c0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fbbdb026c0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bbdb026c0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bbdb026c0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fbbdb026c0_0_6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bbdb026c0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bbdb026c0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bbdb026c0_0_6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bbdb026c0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bbdb026c0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fbbdb026c0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bbdb026c0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bbdb026c0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fbbdb026c0_0_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bbdb026c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bbdb026c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bbdb026c0_0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bbdb026c0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bbdb026c0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fbbdb026c0_0_6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bbdb026c0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bbdb026c0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fbbdb026c0_0_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bbdb026c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bbdb026c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fbbdb026c0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bbdb026c0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bbdb026c0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fbbdb026c0_0_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bbdb026c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bbdb026c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fbbdb026c0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bbdb026c0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bbdb026c0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fbbdb026c0_0_7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bbdb026c0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bbdb026c0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bdb026c0_0_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fbbdb026c0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fbbdb026c0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fbbdb026c0_0_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bbdb026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bbdb026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fbbdb026c0_0_7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bbdb026c0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bbdb026c0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fbbdb026c0_0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bbdb02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fbbdb02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bbdb026c0_0_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bbdb026c0_0_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gfbbdb026c0_0_7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fbbdb026c0_0_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fbbdb026c0_0_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gfbbdb026c0_0_7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fbbdb026c0_0_7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fbbdb026c0_0_7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fbbdb026c0_0_7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fbbdb026c0_0_8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fbbdb026c0_0_8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gfbbdb026c0_0_8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fbbdb026c0_0_8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fbbdb026c0_0_8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gfbbdb026c0_0_8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fbbdb026c0_0_8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fbbdb026c0_0_8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gfbbdb026c0_0_8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fbbdb026c0_0_8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fbbdb026c0_0_8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gfbbdb026c0_0_8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fbbdb026c0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fbbdb026c0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gfbbdb026c0_0_8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bbdb026c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bbdb026c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fbbdb026c0_0_8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bbdb026c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bbdb026c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fbbdb026c0_0_4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bbdb026c0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bbdb026c0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fbbdb026c0_0_8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bbdb026c0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fbbdb026c0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fbbdb026c0_0_8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fbbdb026c0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fbbdb026c0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fbbdb026c0_0_9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bbdb026c0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bbdb026c0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fbbdb026c0_0_9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6b74bae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f6b74ba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d8d3fa6c8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d8d3fa6c8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fd8d3fa6c8_0_4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d8d3fa6c8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d8d3fa6c8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fd8d3fa6c8_0_4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bbdb026c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bbdb026c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bbdb026c0_0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bbdb026c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bbdb026c0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fbbdb026c0_0_5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bbdb026c0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bbdb026c0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fbbdb026c0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bbdb026c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bbdb026c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bbdb026c0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bbdb026c0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fbbdb026c0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perlin/nois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://mrl.nyu.edu/~perlin/paper445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ommons.wikimedia.org/wiki/User:Alejo2083/Pictures_enginee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pt.khanacademy.org/computing/computer-programming/programming-natural-simulations/programming-noise/a/perlin-nois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ghack.com/post/getting-creative-with-perlin-noise-fields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H6FhG9VKhJg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13" Type="http://schemas.openxmlformats.org/officeDocument/2006/relationships/hyperlink" Target="https://www.aaa-studio.eu/furryball4help/index.html?Tutorial93ProceduralTextures.html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youtube.com/watch?v=n6eaQqKb4y0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hyperlink" Target="https://www.researchgate.net/figure/Seven-layers-of-stacked-Perlin-noise-patterns-left-and-the-resulting-terrain-right_fig2_274384740" TargetMode="External"/><Relationship Id="rId5" Type="http://schemas.openxmlformats.org/officeDocument/2006/relationships/image" Target="../media/image17.png"/><Relationship Id="rId10" Type="http://schemas.openxmlformats.org/officeDocument/2006/relationships/hyperlink" Target="https://www.tvpaint.com/forum/viewtopic.php?t=11197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github.com/BrutPitt/PerlinNoise4D" TargetMode="External"/><Relationship Id="rId14" Type="http://schemas.openxmlformats.org/officeDocument/2006/relationships/hyperlink" Target="https://www.cs.umd.edu/class/fall2018/cmsc425/Lects/lect14-perlin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rl.cs.nyu.edu/~perlin/paper445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26: Texturas Procedurais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do Perlin Noise (Improved)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5822400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https://cs.nyu.edu/~perlin/noise/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400" name="Google Shape;400;p36"/>
          <p:cNvSpPr txBox="1"/>
          <p:nvPr/>
        </p:nvSpPr>
        <p:spPr>
          <a:xfrm>
            <a:off x="518350" y="1240025"/>
            <a:ext cx="34572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 code implements the algorithm I describe in a corresponding </a:t>
            </a:r>
            <a:r>
              <a:rPr lang="pt-BR" sz="55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SIGGRAPH 2002 paper</a:t>
            </a: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5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JAVA REFERENCE IMPLEMENTATION OF IMPROVED NOISE - COPYRIGHT 2002 KEN PERLIN.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final class ImprovedNoise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public double noise(double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X = (int)Math.floor(x) &amp; 255,                  // FIND UNIT CUBE THAT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Y = (int)Math.floor(y) &amp; 255,                  // CONTAINS POINT.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Z = (int)Math.floor(z) &amp; 255;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x -= Math.floor(x);                                // FIND RELATIVE X,Y,Z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y -= Math.floor(y);                                // OF POINT IN CUBE.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z -= Math.floor(z);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fade(x),                                // COMPUTE FADE CURVES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fade(y),                                // FOR EACH OF X,Y,Z.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w = fade(z);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A = p[X  ]+Y, AA = p[A]+Z, AB = p[A+1]+Z,      // HASH COORDINATES OF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B = p[X+1]+Y, BA = p[B]+Z, BB = p[B+1]+Z;      // THE 8 CUBE CORNERS,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lerp(w, lerp(v, lerp(u, grad(p[AA  ], x  , y  , z   ),  // AND ADD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  ], x-1, y  , z   )), // BLENDED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  ], x  , y-1, z   ),  // RESULTS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  ], x-1, y-1, z   ))),// FROM  8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lerp(v, lerp(u, grad(p[AA+1], x  , y  , z-1 ),  // CORNERS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grad(p[BA+1], x-1, y  , z-1 )), // OF CUBE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grad(p[AB+1], x  , y-1, z-1 ),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grad(p[BB+1], x-1, y-1, z-1 ))));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fade(double t) { return t * t * t * (t * (t * 6 - 15) + 10);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lerp(double t, double a, double b) { return a + t * (b - a);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grad(int hash, 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h = hash &amp; 15;                      // CONVERT LO 4 BITS OF HASH CODE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h&lt;8 ? x : y,                 // INTO 12 GRADIENT DIRECTIONS.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h&lt;4 ? y : h==12||h==14 ? x : z;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((h&amp;1) == 0 ? u : -u) + ((h&amp;2) == 0 ? v : -v);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final int p[] = new int[512], permutation[] = { 151,160,137,91,90,15,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131,13,201,95,96,53,194,233,7,225,140,36,103,30,69,142,8,99,37,240,21,10,23,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190, 6,148,247,120,234,75,0,26,197,62,94,252,219,203,117,35,11,32,57,177,33,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88,237,149,56,87,174,20,125,136,171,168, 68,175,74,165,71,134,139,48,27,166,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77,146,158,231,83,111,229,122,60,211,133,230,220,105,92,41,55,46,245,40,244,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102,143,54, 65,25,63,161, 1,216,80,73,209,76,132,187,208, 89,18,169,200,196,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135,130,116,188,159,86,164,100,109,198,173,186, 3,64,52,217,226,250,124,123,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5,202,38,147,118,126,255,82,85,212,207,206,59,227,47,16,58,17,182,189,28,42,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223,183,170,213,119,248,152, 2,44,154,163, 70,221,153,101,155,167, 43,172,9,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129,22,39,253, 19,98,108,110,79,113,224,232,178,185, 112,104,218,246,97,228,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251,34,242,193,238,210,144,12,191,179,162,241, 81,51,145,235,249,14,239,107,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49,192,214, 31,181,199,106,157,184, 84,204,176,115,121,50,45,127, 4,150,254,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138,236,205,93,222,114,67,29,24,72,243,141,128,195,78,66,215,61,156,180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{ for (int i=0; i &lt; 256 ; i++) p[256+i] = p[i] = permutation[i];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2025" y="1999525"/>
            <a:ext cx="4863649" cy="256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t="18354"/>
          <a:stretch/>
        </p:blipFill>
        <p:spPr>
          <a:xfrm>
            <a:off x="2657113" y="2084975"/>
            <a:ext cx="3648075" cy="1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Parametrizada</a:t>
            </a:r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função noise(t)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2247916" y="1970943"/>
            <a:ext cx="5010459" cy="1840454"/>
            <a:chOff x="2234791" y="1327918"/>
            <a:chExt cx="5010459" cy="1840454"/>
          </a:xfrm>
        </p:grpSpPr>
        <p:cxnSp>
          <p:nvCxnSpPr>
            <p:cNvPr id="412" name="Google Shape;412;p37"/>
            <p:cNvCxnSpPr/>
            <p:nvPr/>
          </p:nvCxnSpPr>
          <p:spPr>
            <a:xfrm>
              <a:off x="2644000" y="2765725"/>
              <a:ext cx="3976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 rot="10800000">
              <a:off x="2643988" y="1347025"/>
              <a:ext cx="0" cy="14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4" name="Google Shape;414;p37"/>
            <p:cNvSpPr txBox="1"/>
            <p:nvPr/>
          </p:nvSpPr>
          <p:spPr>
            <a:xfrm>
              <a:off x="4245250" y="2706672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t</a:t>
              </a:r>
              <a:endParaRPr sz="2000"/>
            </a:p>
          </p:txBody>
        </p:sp>
        <p:sp>
          <p:nvSpPr>
            <p:cNvPr id="415" name="Google Shape;415;p37"/>
            <p:cNvSpPr txBox="1"/>
            <p:nvPr/>
          </p:nvSpPr>
          <p:spPr>
            <a:xfrm rot="-5400000">
              <a:off x="1855291" y="1707418"/>
              <a:ext cx="122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valores</a:t>
              </a:r>
              <a:endParaRPr sz="2000"/>
            </a:p>
          </p:txBody>
        </p:sp>
      </p:grpSp>
      <p:sp>
        <p:nvSpPr>
          <p:cNvPr id="416" name="Google Shape;416;p37"/>
          <p:cNvSpPr txBox="1">
            <a:spLocks noGrp="1"/>
          </p:cNvSpPr>
          <p:nvPr>
            <p:ph type="body" idx="1"/>
          </p:nvPr>
        </p:nvSpPr>
        <p:spPr>
          <a:xfrm>
            <a:off x="474900" y="4534559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amostrando sobre a função.</a:t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 rot="10800000" flipH="1">
            <a:off x="3575350" y="31726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 rot="10800000" flipH="1">
            <a:off x="4209625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 rot="10800000" flipH="1">
            <a:off x="4843900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 rot="10800000" flipH="1">
            <a:off x="5478175" y="3096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112450" y="2715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2794575" y="26516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301260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3230625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344865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3666675" y="2575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3884700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4102725" y="2194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 em 2D</a:t>
            </a:r>
            <a:endParaRPr/>
          </a:p>
        </p:txBody>
      </p:sp>
      <p:sp>
        <p:nvSpPr>
          <p:cNvPr id="435" name="Google Shape;43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9255"/>
            <a:ext cx="8839200" cy="317647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8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Combinando padrões (Turbulência)</a:t>
            </a:r>
            <a:endParaRPr/>
          </a:p>
        </p:txBody>
      </p:sp>
      <p:sp>
        <p:nvSpPr>
          <p:cNvPr id="444" name="Google Shape;44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445" name="Google Shape;4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951250"/>
            <a:ext cx="8275392" cy="41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Explicações da Implementação do Perlin Noise</a:t>
            </a:r>
            <a:endParaRPr/>
          </a:p>
        </p:txBody>
      </p:sp>
      <p:sp>
        <p:nvSpPr>
          <p:cNvPr id="453" name="Google Shape;453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Passos básicos:</a:t>
            </a:r>
            <a:endParaRPr sz="24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Definição do grid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Produto escalar do gradiente semi-aleatórios e vetores de distância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pt-BR" sz="2200"/>
              <a:t>Interpolação dos produtos escalares</a:t>
            </a:r>
            <a:endParaRPr sz="2200"/>
          </a:p>
        </p:txBody>
      </p:sp>
      <p:sp>
        <p:nvSpPr>
          <p:cNvPr id="454" name="Google Shape;45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para resultado final</a:t>
            </a:r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7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Cada célula pode representar um valor de pixel por exemplo.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75" y="2171600"/>
            <a:ext cx="3040750" cy="3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valores aleatórios</a:t>
            </a: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subdivisão é gerada para identificar os valores aleatórios. No caso os pontos violetas são os valores aleatórios. </a:t>
            </a:r>
            <a:endParaRPr/>
          </a:p>
        </p:txBody>
      </p:sp>
      <p:sp>
        <p:nvSpPr>
          <p:cNvPr id="472" name="Google Shape;47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587" y="2172725"/>
            <a:ext cx="3008600" cy="30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3"/>
          <p:cNvPicPr preferRelativeResize="0"/>
          <p:nvPr/>
        </p:nvPicPr>
        <p:blipFill rotWithShape="1">
          <a:blip r:embed="rId3">
            <a:alphaModFix/>
          </a:blip>
          <a:srcRect l="8866" r="7723" b="8767"/>
          <a:stretch/>
        </p:blipFill>
        <p:spPr>
          <a:xfrm>
            <a:off x="2301112" y="1394525"/>
            <a:ext cx="4541775" cy="42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valores aleatórios</a:t>
            </a:r>
            <a:endParaRPr/>
          </a:p>
        </p:txBody>
      </p:sp>
      <p:sp>
        <p:nvSpPr>
          <p:cNvPr id="482" name="Google Shape;482;p4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subdivisão é gerada para identificar os valores aleatórios. No caso os pontos violetas são os valores aleatórios. </a:t>
            </a:r>
            <a:endParaRPr/>
          </a:p>
        </p:txBody>
      </p:sp>
      <p:sp>
        <p:nvSpPr>
          <p:cNvPr id="483" name="Google Shape;483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Número de grids</a:t>
            </a:r>
            <a:endParaRPr/>
          </a:p>
        </p:txBody>
      </p:sp>
      <p:sp>
        <p:nvSpPr>
          <p:cNvPr id="491" name="Google Shape;49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50" y="714600"/>
            <a:ext cx="8043024" cy="46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um valor no grid</a:t>
            </a:r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75" y="838975"/>
            <a:ext cx="4926989" cy="44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t="74492" r="49718"/>
          <a:stretch/>
        </p:blipFill>
        <p:spPr>
          <a:xfrm>
            <a:off x="545163" y="944111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5598838" y="2637044"/>
            <a:ext cx="2705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Poisson noise ou shot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t="74492" r="49718"/>
          <a:stretch/>
        </p:blipFill>
        <p:spPr>
          <a:xfrm>
            <a:off x="545152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 rotWithShape="1">
          <a:blip r:embed="rId5">
            <a:alphaModFix/>
          </a:blip>
          <a:srcRect t="74493" r="49718"/>
          <a:stretch/>
        </p:blipFill>
        <p:spPr>
          <a:xfrm>
            <a:off x="5598845" y="944119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6">
            <a:alphaModFix/>
          </a:blip>
          <a:srcRect t="74492" r="49718"/>
          <a:stretch/>
        </p:blipFill>
        <p:spPr>
          <a:xfrm>
            <a:off x="5598839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545163" y="553528"/>
            <a:ext cx="2305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salt pepper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545163" y="2637044"/>
            <a:ext cx="2411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gaussian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5598838" y="583833"/>
            <a:ext cx="3000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coherent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250475" y="5330356"/>
            <a:ext cx="44277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7"/>
              </a:rPr>
              <a:t>https://commons.wikimedia.org/wiki/User:Alejo2083/Pictures_engineering</a:t>
            </a:r>
            <a:endParaRPr sz="900"/>
          </a:p>
        </p:txBody>
      </p:sp>
      <p:sp>
        <p:nvSpPr>
          <p:cNvPr id="305" name="Google Shape;305;p28"/>
          <p:cNvSpPr txBox="1"/>
          <p:nvPr/>
        </p:nvSpPr>
        <p:spPr>
          <a:xfrm>
            <a:off x="1577250" y="4822450"/>
            <a:ext cx="5989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Quais as características desses ruídos?</a:t>
            </a:r>
            <a:endParaRPr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2D</a:t>
            </a:r>
            <a:endParaRPr/>
          </a:p>
        </p:txBody>
      </p:sp>
      <p:sp>
        <p:nvSpPr>
          <p:cNvPr id="509" name="Google Shape;509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" y="782125"/>
            <a:ext cx="8173325" cy="45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3D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365165" cy="4476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7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00" y="838975"/>
            <a:ext cx="5087692" cy="4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36" name="Google Shape;53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698" y="870171"/>
            <a:ext cx="4847905" cy="44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Produtos Escalares dos 4 cantos</a:t>
            </a:r>
            <a:endParaRPr/>
          </a:p>
        </p:txBody>
      </p:sp>
      <p:sp>
        <p:nvSpPr>
          <p:cNvPr id="545" name="Google Shape;5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25" y="690342"/>
            <a:ext cx="7725897" cy="478048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41" y="779975"/>
            <a:ext cx="7320821" cy="48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Bilinear</a:t>
            </a:r>
            <a:endParaRPr/>
          </a:p>
        </p:txBody>
      </p:sp>
      <p:sp>
        <p:nvSpPr>
          <p:cNvPr id="555" name="Google Shape;55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556" name="Google Shape;556;p5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Trilinear</a:t>
            </a:r>
            <a:endParaRPr/>
          </a:p>
        </p:txBody>
      </p:sp>
      <p:sp>
        <p:nvSpPr>
          <p:cNvPr id="563" name="Google Shape;56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564" name="Google Shape;5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75" y="786050"/>
            <a:ext cx="5784200" cy="46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72" name="Google Shape;572;p5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Se uma interpolação linear for diretamente utilizada, poderão aparecer artefatos entre os subgrids</a:t>
            </a:r>
            <a:endParaRPr/>
          </a:p>
        </p:txBody>
      </p:sp>
      <p:sp>
        <p:nvSpPr>
          <p:cNvPr id="573" name="Google Shape;57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574" name="Google Shape;5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22" y="1742397"/>
            <a:ext cx="4760099" cy="35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82" name="Google Shape;582;p54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Primeira proposta foi usar:</a:t>
            </a:r>
            <a:endParaRPr/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84" name="Google Shape;5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96" y="1354983"/>
            <a:ext cx="16859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390550" y="2413576"/>
            <a:ext cx="8428200" cy="127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Porém a equação apresenta descontinuidade na sua segunda derivada, dessa forma a equação usada na versão melhorada (improved) é:</a:t>
            </a:r>
            <a:endParaRPr/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400" y="3852301"/>
            <a:ext cx="322897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Fade Function</a:t>
            </a:r>
            <a:endParaRPr/>
          </a:p>
        </p:txBody>
      </p:sp>
      <p:sp>
        <p:nvSpPr>
          <p:cNvPr id="593" name="Google Shape;59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594" name="Google Shape;5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200" cy="425386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 em 1D</a:t>
            </a:r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1"/>
          </p:nvPr>
        </p:nvSpPr>
        <p:spPr>
          <a:xfrm>
            <a:off x="390550" y="1551875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Totalmente aleatório:</a:t>
            </a: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t="10128"/>
          <a:stretch/>
        </p:blipFill>
        <p:spPr>
          <a:xfrm>
            <a:off x="3856850" y="1013825"/>
            <a:ext cx="3648075" cy="19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524925" y="5347550"/>
            <a:ext cx="787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https://pt.khanacademy.org/computing/computer-programming/programming-natural-simulations/programming-noise/a/perlin-noise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1"/>
          </p:nvPr>
        </p:nvSpPr>
        <p:spPr>
          <a:xfrm>
            <a:off x="390550" y="3857438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suavemente aleatório:</a:t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5">
            <a:alphaModFix/>
          </a:blip>
          <a:srcRect t="18354"/>
          <a:stretch/>
        </p:blipFill>
        <p:spPr>
          <a:xfrm>
            <a:off x="3865450" y="3454675"/>
            <a:ext cx="3648075" cy="17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1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53" name="Google Shape;753;p71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7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 no Ray Tracer</a:t>
            </a:r>
            <a:endParaRPr/>
          </a:p>
        </p:txBody>
      </p:sp>
      <p:sp>
        <p:nvSpPr>
          <p:cNvPr id="602" name="Google Shape;602;p56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34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livro do Peter Shirley descreve passo a passo a implementação do Perlin Noise no Ray Tracer. Veja o livro para maiores detalhes.</a:t>
            </a:r>
            <a:endParaRPr/>
          </a:p>
        </p:txBody>
      </p:sp>
      <p:sp>
        <p:nvSpPr>
          <p:cNvPr id="603" name="Google Shape;603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604" name="Google Shape;60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8675" y="1888725"/>
            <a:ext cx="2039200" cy="326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Textura 3D Xadrez</a:t>
            </a:r>
            <a:endParaRPr/>
          </a:p>
        </p:txBody>
      </p:sp>
      <p:sp>
        <p:nvSpPr>
          <p:cNvPr id="611" name="Google Shape;611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612" name="Google Shape;612;p57"/>
          <p:cNvSpPr txBox="1"/>
          <p:nvPr/>
        </p:nvSpPr>
        <p:spPr>
          <a:xfrm>
            <a:off x="369925" y="3364275"/>
            <a:ext cx="486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[main.cc]</a:t>
            </a:r>
            <a:endParaRPr/>
          </a:p>
        </p:txBody>
      </p:sp>
      <p:sp>
        <p:nvSpPr>
          <p:cNvPr id="613" name="Google Shape;613;p57"/>
          <p:cNvSpPr txBox="1"/>
          <p:nvPr/>
        </p:nvSpPr>
        <p:spPr>
          <a:xfrm>
            <a:off x="369925" y="747350"/>
            <a:ext cx="5580300" cy="28938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checker_texture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checker_texture()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checker_texture(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&lt;texture&gt; _even,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&lt;texture&gt; _odd)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: even(_even), odd(_odd)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checker_texture(color c1, color c2)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: even(make_shared&lt;solid_color&gt;(c1)) , odd(make_shared&lt;solid_color&gt;(c2))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sines =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*p.x())*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*p.y())*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*p.z());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(sines &lt;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odd-&gt;value(u, v, p);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even-&gt;value(u, v, p);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&lt;texture&gt; odd;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&lt;texture&gt; even;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4" name="Google Shape;614;p57"/>
          <p:cNvSpPr txBox="1"/>
          <p:nvPr/>
        </p:nvSpPr>
        <p:spPr>
          <a:xfrm>
            <a:off x="369925" y="3558300"/>
            <a:ext cx="558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 sz="1200"/>
          </a:p>
        </p:txBody>
      </p:sp>
      <p:sp>
        <p:nvSpPr>
          <p:cNvPr id="615" name="Google Shape;615;p57"/>
          <p:cNvSpPr txBox="1"/>
          <p:nvPr/>
        </p:nvSpPr>
        <p:spPr>
          <a:xfrm>
            <a:off x="369925" y="4086850"/>
            <a:ext cx="5580300" cy="4311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checker = make_shared&lt;checker_texture&gt;(color(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), color(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world.add(make_shared&lt;sphere&gt;(point3(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-1000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make_shared&lt;lambertian&gt;(checker)));</a:t>
            </a:r>
            <a:endParaRPr sz="8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16" name="Google Shape;616;p57"/>
          <p:cNvSpPr txBox="1"/>
          <p:nvPr/>
        </p:nvSpPr>
        <p:spPr>
          <a:xfrm>
            <a:off x="369925" y="4484513"/>
            <a:ext cx="558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[main.cc]</a:t>
            </a:r>
            <a:endParaRPr sz="1200"/>
          </a:p>
        </p:txBody>
      </p:sp>
      <p:pic>
        <p:nvPicPr>
          <p:cNvPr id="617" name="Google Shape;617;p57"/>
          <p:cNvPicPr preferRelativeResize="0"/>
          <p:nvPr/>
        </p:nvPicPr>
        <p:blipFill rotWithShape="1">
          <a:blip r:embed="rId3">
            <a:alphaModFix/>
          </a:blip>
          <a:srcRect l="25340" r="25340"/>
          <a:stretch/>
        </p:blipFill>
        <p:spPr>
          <a:xfrm>
            <a:off x="6251025" y="1225975"/>
            <a:ext cx="2653150" cy="302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Blocos com valores aleatórios</a:t>
            </a:r>
            <a:endParaRPr/>
          </a:p>
        </p:txBody>
      </p:sp>
      <p:sp>
        <p:nvSpPr>
          <p:cNvPr id="624" name="Google Shape;624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625" name="Google Shape;625;p58"/>
          <p:cNvSpPr txBox="1"/>
          <p:nvPr/>
        </p:nvSpPr>
        <p:spPr>
          <a:xfrm>
            <a:off x="369925" y="3364275"/>
            <a:ext cx="4866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[main.cc]</a:t>
            </a:r>
            <a:endParaRPr/>
          </a:p>
        </p:txBody>
      </p:sp>
      <p:sp>
        <p:nvSpPr>
          <p:cNvPr id="626" name="Google Shape;626;p58"/>
          <p:cNvSpPr txBox="1"/>
          <p:nvPr/>
        </p:nvSpPr>
        <p:spPr>
          <a:xfrm>
            <a:off x="369925" y="629725"/>
            <a:ext cx="5580300" cy="4765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#ifndef PERLIN_H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PERLIN_H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"rtweekend.h"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6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perlin() {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ranfloat =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[point_count];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i &lt; point_count; ++i) {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ranfloat[i] = random_double();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perm_x = perlin_generate_perm();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perm_y = perlin_generate_perm();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perm_z = perlin_generate_perm();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~perlin() {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[] ranfloat;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[] perm_x;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[] perm_y;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[] perm_z;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6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</a:t>
            </a:r>
            <a:r>
              <a:rPr lang="pt-BR" sz="6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6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*p.x()) &amp; 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j =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*p.y()) &amp; 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k =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*p.z()) &amp; 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ranfloat[perm_x[i] ^ perm_y[j] ^ perm_z[k]];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point_count = 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 ranfloat;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 perm_x;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 perm_y;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 perm_z;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 </a:t>
            </a:r>
            <a:r>
              <a:rPr lang="pt-BR" sz="6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perlin_generate_perm</a:t>
            </a:r>
            <a:r>
              <a:rPr lang="pt-BR" sz="6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 =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[point_count];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i &lt; perlin::point_count; i++)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p[i] = i;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permute(p, point_count);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6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permute</a:t>
            </a:r>
            <a:r>
              <a:rPr lang="pt-BR" sz="6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 p,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n)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n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i &gt; 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i--) {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target = random_int(</a:t>
            </a:r>
            <a:r>
              <a:rPr lang="pt-BR" sz="6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i);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6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tmp = p[i];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p[i] = p[target];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p[target] = tmp;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6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27" name="Google Shape;627;p58"/>
          <p:cNvSpPr txBox="1"/>
          <p:nvPr/>
        </p:nvSpPr>
        <p:spPr>
          <a:xfrm>
            <a:off x="369925" y="5321122"/>
            <a:ext cx="5580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[perlin.h]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9"/>
          <p:cNvSpPr txBox="1"/>
          <p:nvPr/>
        </p:nvSpPr>
        <p:spPr>
          <a:xfrm>
            <a:off x="369925" y="2582400"/>
            <a:ext cx="5652300" cy="25242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hittable_list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two_perlin_spheres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hittable_list objects;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pertext = make_shared&lt;noise_texture&gt;();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objects.add(make_shared&lt;sphere&gt;(point3(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-1000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make_shared&lt;lambertian&gt;(pertext)));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objects.add(make_shared&lt;sphere&gt;(point3(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make_shared&lt;lambertian&gt;(pertext)));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objects;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world = two_perlin_spheres();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lookfrom = point3(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lookat = point3(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vfov =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20.0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4" name="Google Shape;634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Blocos com valores aleatórios</a:t>
            </a:r>
            <a:endParaRPr/>
          </a:p>
        </p:txBody>
      </p:sp>
      <p:sp>
        <p:nvSpPr>
          <p:cNvPr id="635" name="Google Shape;635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636" name="Google Shape;636;p59"/>
          <p:cNvSpPr txBox="1"/>
          <p:nvPr/>
        </p:nvSpPr>
        <p:spPr>
          <a:xfrm>
            <a:off x="369925" y="2151375"/>
            <a:ext cx="565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/>
          </a:p>
        </p:txBody>
      </p:sp>
      <p:sp>
        <p:nvSpPr>
          <p:cNvPr id="637" name="Google Shape;637;p59"/>
          <p:cNvSpPr txBox="1"/>
          <p:nvPr/>
        </p:nvSpPr>
        <p:spPr>
          <a:xfrm>
            <a:off x="369925" y="629725"/>
            <a:ext cx="5652300" cy="16041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"perlin.h"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noise_texture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color(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* noise.noise(p);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perlin noise;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38" name="Google Shape;638;p59"/>
          <p:cNvSpPr txBox="1"/>
          <p:nvPr/>
        </p:nvSpPr>
        <p:spPr>
          <a:xfrm>
            <a:off x="369925" y="5106600"/>
            <a:ext cx="5652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[main.cc]</a:t>
            </a:r>
            <a:endParaRPr sz="1200"/>
          </a:p>
        </p:txBody>
      </p:sp>
      <p:pic>
        <p:nvPicPr>
          <p:cNvPr id="639" name="Google Shape;639;p59"/>
          <p:cNvPicPr preferRelativeResize="0"/>
          <p:nvPr/>
        </p:nvPicPr>
        <p:blipFill rotWithShape="1">
          <a:blip r:embed="rId3">
            <a:alphaModFix/>
          </a:blip>
          <a:srcRect l="23448" r="23453"/>
          <a:stretch/>
        </p:blipFill>
        <p:spPr>
          <a:xfrm>
            <a:off x="6224875" y="1511000"/>
            <a:ext cx="2754250" cy="29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Suavizando</a:t>
            </a:r>
            <a:endParaRPr/>
          </a:p>
        </p:txBody>
      </p:sp>
      <p:sp>
        <p:nvSpPr>
          <p:cNvPr id="646" name="Google Shape;646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647" name="Google Shape;647;p60"/>
          <p:cNvSpPr txBox="1"/>
          <p:nvPr/>
        </p:nvSpPr>
        <p:spPr>
          <a:xfrm>
            <a:off x="369925" y="629725"/>
            <a:ext cx="5213700" cy="41613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(point3 vec3&amp; p)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u = p.x() - 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(p.x());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 = p.y() - 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(p.y());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w = p.z() - 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(p.z());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(p.x()));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j =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(p.y()));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k =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(p.z()));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di=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di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di++)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dj=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dj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dj++)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dk=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dk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dk++)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c[di][dj][dk] = ranfloat[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perm_x[(i+di) &amp;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 ^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perm_y[(j+dj) &amp;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 ^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perm_z[(k+dk) &amp;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];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trilinear_interp(c, u, v, w);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trilinear_interp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w)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accum =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i=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i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i++)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j=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j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j++)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k=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k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k++)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accum += (i*u +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-i)*(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-u))*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(j*v +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-j)*(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-v))*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(k*w +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-k)*(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-w))*c[i][j][k];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accum;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8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8" name="Google Shape;648;p60"/>
          <p:cNvSpPr txBox="1"/>
          <p:nvPr/>
        </p:nvSpPr>
        <p:spPr>
          <a:xfrm>
            <a:off x="369925" y="4791025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[perlin.h]</a:t>
            </a:r>
            <a:endParaRPr sz="1200"/>
          </a:p>
        </p:txBody>
      </p:sp>
      <p:pic>
        <p:nvPicPr>
          <p:cNvPr id="649" name="Google Shape;64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475" y="2012842"/>
            <a:ext cx="3255575" cy="1831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de Hermite</a:t>
            </a:r>
            <a:endParaRPr/>
          </a:p>
        </p:txBody>
      </p:sp>
      <p:sp>
        <p:nvSpPr>
          <p:cNvPr id="656" name="Google Shape;656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657" name="Google Shape;657;p61"/>
          <p:cNvSpPr txBox="1"/>
          <p:nvPr/>
        </p:nvSpPr>
        <p:spPr>
          <a:xfrm>
            <a:off x="369925" y="629725"/>
            <a:ext cx="5213700" cy="33411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noise(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 = p.x() -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(p.x());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 = p.y() -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(p.y());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w = p.z() -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(p.z());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u = u*u*(</a:t>
            </a:r>
            <a:r>
              <a:rPr lang="pt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3-2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*u);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v = v*v*(</a:t>
            </a:r>
            <a:r>
              <a:rPr lang="pt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3-2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*v);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w = w*w*(</a:t>
            </a:r>
            <a:r>
              <a:rPr lang="pt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3-2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*w);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(p.x()));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j =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(p.y()));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k =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(p.z()));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58" name="Google Shape;658;p61"/>
          <p:cNvSpPr txBox="1"/>
          <p:nvPr/>
        </p:nvSpPr>
        <p:spPr>
          <a:xfrm>
            <a:off x="369925" y="4025100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[perlin.h]</a:t>
            </a:r>
            <a:endParaRPr sz="1200"/>
          </a:p>
        </p:txBody>
      </p:sp>
      <p:pic>
        <p:nvPicPr>
          <p:cNvPr id="659" name="Google Shape;65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475" y="1711717"/>
            <a:ext cx="3255575" cy="1831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Aumentando a frequência</a:t>
            </a:r>
            <a:endParaRPr/>
          </a:p>
        </p:txBody>
      </p:sp>
      <p:sp>
        <p:nvSpPr>
          <p:cNvPr id="666" name="Google Shape;666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667" name="Google Shape;667;p62"/>
          <p:cNvSpPr txBox="1"/>
          <p:nvPr/>
        </p:nvSpPr>
        <p:spPr>
          <a:xfrm>
            <a:off x="369925" y="629725"/>
            <a:ext cx="5213700" cy="21240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noise_texture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noise_texture(</a:t>
            </a:r>
            <a:r>
              <a:rPr lang="pt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sc) : scale(sc) {}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color(</a:t>
            </a:r>
            <a:r>
              <a:rPr lang="pt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 * noise.noise(scale * p);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perlin noise;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pt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scale;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8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68" name="Google Shape;668;p62"/>
          <p:cNvSpPr txBox="1"/>
          <p:nvPr/>
        </p:nvSpPr>
        <p:spPr>
          <a:xfrm>
            <a:off x="369925" y="2753725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[perlin.h]</a:t>
            </a:r>
            <a:endParaRPr sz="1200"/>
          </a:p>
        </p:txBody>
      </p:sp>
      <p:sp>
        <p:nvSpPr>
          <p:cNvPr id="669" name="Google Shape;669;p62"/>
          <p:cNvSpPr txBox="1"/>
          <p:nvPr/>
        </p:nvSpPr>
        <p:spPr>
          <a:xfrm>
            <a:off x="369913" y="3363525"/>
            <a:ext cx="5213700" cy="1708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hittable_list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two_perlin_spheres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hittable_list objects;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pt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pertext = make_shared&lt;noise_texture&gt;(</a:t>
            </a:r>
            <a:r>
              <a:rPr lang="pt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objects.add(make_shared&lt;sphere&gt;(point3(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-1000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make_shared&lt;lambertian&gt;(pertext)));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objects.add(make_shared&lt;sphere&gt;(point3(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make_shared&lt;lambertian&gt;(pertext)));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objects;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70" name="Google Shape;670;p62"/>
          <p:cNvSpPr txBox="1"/>
          <p:nvPr/>
        </p:nvSpPr>
        <p:spPr>
          <a:xfrm>
            <a:off x="369913" y="5072025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[main.cc]</a:t>
            </a:r>
            <a:endParaRPr sz="1200"/>
          </a:p>
        </p:txBody>
      </p:sp>
      <p:pic>
        <p:nvPicPr>
          <p:cNvPr id="671" name="Google Shape;67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388" y="2007438"/>
            <a:ext cx="3255587" cy="1831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Aleatórios</a:t>
            </a:r>
            <a:endParaRPr/>
          </a:p>
        </p:txBody>
      </p:sp>
      <p:sp>
        <p:nvSpPr>
          <p:cNvPr id="678" name="Google Shape;678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679" name="Google Shape;679;p63"/>
          <p:cNvSpPr txBox="1"/>
          <p:nvPr/>
        </p:nvSpPr>
        <p:spPr>
          <a:xfrm>
            <a:off x="369925" y="629725"/>
            <a:ext cx="5213700" cy="37404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perlin()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ranvec =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new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vec3[point_count];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i &lt; point_count; ++i)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ranvec[i] = unit_vector(vec3::random(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perm_x = perlin_generate_perm();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perm_y = perlin_generate_perm();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perm_z = perlin_generate_perm();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~perlin()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[] ranvec;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[] perm_x;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[] perm_y;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[] perm_z;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point_count 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256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vec3* ranvec;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 perm_x;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 perm_y;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 perm_z;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0" name="Google Shape;680;p63"/>
          <p:cNvSpPr txBox="1"/>
          <p:nvPr/>
        </p:nvSpPr>
        <p:spPr>
          <a:xfrm>
            <a:off x="369925" y="4337950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[perlin.h]</a:t>
            </a:r>
            <a:endParaRPr sz="12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Aleatórios</a:t>
            </a:r>
            <a:endParaRPr/>
          </a:p>
        </p:txBody>
      </p:sp>
      <p:sp>
        <p:nvSpPr>
          <p:cNvPr id="687" name="Google Shape;687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688" name="Google Shape;688;p64"/>
          <p:cNvSpPr txBox="1"/>
          <p:nvPr/>
        </p:nvSpPr>
        <p:spPr>
          <a:xfrm>
            <a:off x="369925" y="629725"/>
            <a:ext cx="5213700" cy="3745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u = p.x() - 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(p.x());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 = p.y() - 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(p.y());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w = p.z() - 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(p.z());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(p.x()));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j =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(p.y()));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k =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(p.z()));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vec3 c[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di=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di &lt;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di++)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dj=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dj &lt;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dj++)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dk=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dk &lt;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dk++)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c[di][dj][dk] = ranvec[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perm_x[(i+di) &amp;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 ^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perm_y[(j+dj) &amp;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 ^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perm_z[(k+dk) &amp;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];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perlin_interp(c, u, v, w);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6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9" name="Google Shape;689;p64"/>
          <p:cNvSpPr txBox="1"/>
          <p:nvPr/>
        </p:nvSpPr>
        <p:spPr>
          <a:xfrm>
            <a:off x="369925" y="4337950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[perlin.h]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Gera padrões mais orgânicos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Se perceber uma certa suavidade interna</a:t>
            </a:r>
            <a:endParaRPr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88" y="1965250"/>
            <a:ext cx="2943526" cy="29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188" y="1965250"/>
            <a:ext cx="2943526" cy="2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2992000" y="5401275"/>
            <a:ext cx="541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https://sighack.com/post/getting-creative-with-perlin-noise-fields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Aleatórios</a:t>
            </a:r>
            <a:endParaRPr/>
          </a:p>
        </p:txBody>
      </p:sp>
      <p:sp>
        <p:nvSpPr>
          <p:cNvPr id="696" name="Google Shape;6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697" name="Google Shape;697;p65"/>
          <p:cNvSpPr txBox="1"/>
          <p:nvPr/>
        </p:nvSpPr>
        <p:spPr>
          <a:xfrm>
            <a:off x="369925" y="629725"/>
            <a:ext cx="5213700" cy="31401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perlin_interp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(vec3 c[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w)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uu = u*u*(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3-2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*u);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vv = v*v*(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3-2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*v);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ww = w*w*(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3-2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*w);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accum =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i=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i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i++)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j=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j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j++)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k=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k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k++) {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vec3 </a:t>
            </a:r>
            <a:r>
              <a:rPr lang="pt-BR" sz="8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weight_v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(u-i, v-j, w-k)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accum += (i*uu +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-i)*(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-uu))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* (j*vv +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-j)*(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-vv))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* (k*ww +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-k)*(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-ww))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* dot(c[i][j][k], weight_v);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}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accum;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8" name="Google Shape;698;p65"/>
          <p:cNvSpPr txBox="1"/>
          <p:nvPr/>
        </p:nvSpPr>
        <p:spPr>
          <a:xfrm>
            <a:off x="369925" y="3730550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[perlin.h]</a:t>
            </a:r>
            <a:endParaRPr sz="1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Aleatórios</a:t>
            </a:r>
            <a:endParaRPr/>
          </a:p>
        </p:txBody>
      </p:sp>
      <p:sp>
        <p:nvSpPr>
          <p:cNvPr id="705" name="Google Shape;705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706" name="Google Shape;706;p66"/>
          <p:cNvSpPr txBox="1"/>
          <p:nvPr/>
        </p:nvSpPr>
        <p:spPr>
          <a:xfrm>
            <a:off x="369925" y="629725"/>
            <a:ext cx="5213700" cy="1785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noise_texture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sc) : scale(sc)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color(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 *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*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+ noise.noise(scale * p));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perlin noise;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scale;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7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66"/>
          <p:cNvSpPr txBox="1"/>
          <p:nvPr/>
        </p:nvSpPr>
        <p:spPr>
          <a:xfrm>
            <a:off x="369925" y="2415325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 sz="1200"/>
          </a:p>
        </p:txBody>
      </p:sp>
      <p:pic>
        <p:nvPicPr>
          <p:cNvPr id="708" name="Google Shape;7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3037350"/>
            <a:ext cx="3810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Turbulência</a:t>
            </a:r>
            <a:endParaRPr/>
          </a:p>
        </p:txBody>
      </p:sp>
      <p:sp>
        <p:nvSpPr>
          <p:cNvPr id="715" name="Google Shape;715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716" name="Google Shape;716;p67"/>
          <p:cNvSpPr txBox="1"/>
          <p:nvPr/>
        </p:nvSpPr>
        <p:spPr>
          <a:xfrm>
            <a:off x="369925" y="629725"/>
            <a:ext cx="5213700" cy="24012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turb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depth=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accum 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temp_p = p;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weight 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i &lt; depth; i++)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accum += weight*noise(temp_p);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weight *=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temp_p *=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fabs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(accum);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7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67"/>
          <p:cNvSpPr txBox="1"/>
          <p:nvPr/>
        </p:nvSpPr>
        <p:spPr>
          <a:xfrm>
            <a:off x="369925" y="2954725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[perlin.h]</a:t>
            </a:r>
            <a:endParaRPr sz="1200"/>
          </a:p>
        </p:txBody>
      </p:sp>
      <p:sp>
        <p:nvSpPr>
          <p:cNvPr id="718" name="Google Shape;718;p67"/>
          <p:cNvSpPr txBox="1"/>
          <p:nvPr/>
        </p:nvSpPr>
        <p:spPr>
          <a:xfrm>
            <a:off x="369925" y="3459275"/>
            <a:ext cx="5213700" cy="1785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noise_texture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sc) : scale(sc)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color(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 * noise.turb(scale * p);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perlin noise;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scale;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7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67"/>
          <p:cNvSpPr txBox="1"/>
          <p:nvPr/>
        </p:nvSpPr>
        <p:spPr>
          <a:xfrm>
            <a:off x="409200" y="5161900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 sz="1200"/>
          </a:p>
        </p:txBody>
      </p:sp>
      <p:pic>
        <p:nvPicPr>
          <p:cNvPr id="720" name="Google Shape;7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475" y="2248517"/>
            <a:ext cx="3255575" cy="1831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Ajustando a Fase</a:t>
            </a:r>
            <a:endParaRPr/>
          </a:p>
        </p:txBody>
      </p:sp>
      <p:sp>
        <p:nvSpPr>
          <p:cNvPr id="727" name="Google Shape;727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728" name="Google Shape;728;p68"/>
          <p:cNvSpPr txBox="1"/>
          <p:nvPr/>
        </p:nvSpPr>
        <p:spPr>
          <a:xfrm>
            <a:off x="369925" y="629725"/>
            <a:ext cx="5213700" cy="1785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noise_texture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sc) : scale(sc)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color(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 *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*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(scale*p.z() +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*noise.turb(p)));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perlin noise;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scale;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7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9" name="Google Shape;729;p68"/>
          <p:cNvSpPr txBox="1"/>
          <p:nvPr/>
        </p:nvSpPr>
        <p:spPr>
          <a:xfrm>
            <a:off x="369925" y="2362954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 sz="1200"/>
          </a:p>
        </p:txBody>
      </p:sp>
      <p:pic>
        <p:nvPicPr>
          <p:cNvPr id="730" name="Google Shape;7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450" y="2886774"/>
            <a:ext cx="4655100" cy="26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Ruído Procedural em 3D + Modelagem de Sólidos</a:t>
            </a:r>
            <a:endParaRPr/>
          </a:p>
        </p:txBody>
      </p:sp>
      <p:sp>
        <p:nvSpPr>
          <p:cNvPr id="736" name="Google Shape;73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737" name="Google Shape;737;p69" descr="page87image23210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351" y="667164"/>
            <a:ext cx="4558157" cy="455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9" descr="page87image232088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6109" y="667164"/>
            <a:ext cx="2814470" cy="455815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9"/>
          <p:cNvSpPr/>
          <p:nvPr/>
        </p:nvSpPr>
        <p:spPr>
          <a:xfrm>
            <a:off x="5735972" y="5380375"/>
            <a:ext cx="26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Perlin noise, Ken Perlin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Perlin Noise</a:t>
            </a:r>
            <a:endParaRPr/>
          </a:p>
        </p:txBody>
      </p:sp>
      <p:sp>
        <p:nvSpPr>
          <p:cNvPr id="441" name="Google Shape;441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550">
                <a:latin typeface="Arial"/>
                <a:ea typeface="Arial"/>
                <a:cs typeface="Arial"/>
                <a:sym typeface="Arial"/>
              </a:rPr>
              <a:t>Perlin texture doesn’t return white noise like this:</a:t>
            </a:r>
            <a:endParaRPr sz="1900"/>
          </a:p>
        </p:txBody>
      </p:sp>
      <p:sp>
        <p:nvSpPr>
          <p:cNvPr id="442" name="Google Shape;442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  <p:pic>
        <p:nvPicPr>
          <p:cNvPr id="443" name="Google Shape;4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025" y="1479500"/>
            <a:ext cx="6425950" cy="38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Perlin Noise</a:t>
            </a:r>
            <a:endParaRPr/>
          </a:p>
        </p:txBody>
      </p:sp>
      <p:sp>
        <p:nvSpPr>
          <p:cNvPr id="450" name="Google Shape;450;p53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38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550">
                <a:latin typeface="Arial"/>
                <a:ea typeface="Arial"/>
                <a:cs typeface="Arial"/>
                <a:sym typeface="Arial"/>
              </a:rPr>
              <a:t>Instead it returns something similar to blurred white noise:</a:t>
            </a:r>
            <a:endParaRPr sz="1900"/>
          </a:p>
        </p:txBody>
      </p:sp>
      <p:sp>
        <p:nvSpPr>
          <p:cNvPr id="451" name="Google Shape;45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025" y="1479505"/>
            <a:ext cx="6425950" cy="3855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Próxima parte do projeto</a:t>
            </a:r>
            <a:endParaRPr/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próxima parte do projeto tem um viés artístico.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deverá criar um novo material, mas esse material deve ter algum comportamento de de reflexão de luz (BRDF) criado por você e deve usar algum recurso de textura. Pode ser procedural baseado no Perlin Noise, ou usando alguma imagem bidimensional de base.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Perlin Noise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5144100" cy="377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Geração aleatória de valores 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Função n-dimensional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Completa aleatoriedade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Coerência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025" y="1333492"/>
            <a:ext cx="3394499" cy="33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gerar uma lista de valores aleatórios e armazenar numa matriz e usar como as alturas de uma malha.</a:t>
            </a: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841" y="1813253"/>
            <a:ext cx="3247859" cy="250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275" y="1749362"/>
            <a:ext cx="2738074" cy="26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2"/>
          <p:cNvSpPr txBox="1"/>
          <p:nvPr/>
        </p:nvSpPr>
        <p:spPr>
          <a:xfrm>
            <a:off x="474900" y="4730775"/>
            <a:ext cx="709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Porém essa abordagem não parece muito natural (orgânica) fora o custo de armazenar todos os valores, que pode ficar bem grande.</a:t>
            </a:r>
            <a:endParaRPr sz="1900"/>
          </a:p>
        </p:txBody>
      </p:sp>
      <p:sp>
        <p:nvSpPr>
          <p:cNvPr id="349" name="Google Shape;349;p32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 no horizonte dessa imagem, vemos que as alturas da montanha não mudam de forma totalmente aleatória.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25" y="1742275"/>
            <a:ext cx="6301501" cy="32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75" y="3586722"/>
            <a:ext cx="2230899" cy="1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78" y="1130998"/>
            <a:ext cx="3385846" cy="16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25" y="1449650"/>
            <a:ext cx="2316500" cy="133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260025" y="1127864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rugosidades</a:t>
            </a:r>
            <a:endParaRPr/>
          </a:p>
        </p:txBody>
      </p:sp>
      <p:sp>
        <p:nvSpPr>
          <p:cNvPr id="368" name="Google Shape;368;p34"/>
          <p:cNvSpPr txBox="1"/>
          <p:nvPr/>
        </p:nvSpPr>
        <p:spPr>
          <a:xfrm>
            <a:off x="260025" y="3259217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nuvens</a:t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7579725" y="77968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975" y="3617322"/>
            <a:ext cx="2999349" cy="16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5179375" y="326621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caustics</a:t>
            </a:r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72275" y="4896361"/>
            <a:ext cx="2465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7"/>
              </a:rPr>
              <a:t>https://www.youtube.com/watch?v=n6eaQqKb4y0</a:t>
            </a:r>
            <a:endParaRPr sz="800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7375" y="3695130"/>
            <a:ext cx="1590275" cy="15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2441729" y="5398667"/>
            <a:ext cx="2129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https://github.com/BrutPitt/PerlinNoise4D</a:t>
            </a:r>
            <a:endParaRPr sz="800"/>
          </a:p>
        </p:txBody>
      </p:sp>
      <p:sp>
        <p:nvSpPr>
          <p:cNvPr id="375" name="Google Shape;375;p34"/>
          <p:cNvSpPr txBox="1"/>
          <p:nvPr/>
        </p:nvSpPr>
        <p:spPr>
          <a:xfrm>
            <a:off x="5097775" y="5398100"/>
            <a:ext cx="3704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https://www.tvpaint.com/forum/viewtopic.php?t=11197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5638250" y="2774624"/>
            <a:ext cx="32379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1"/>
              </a:rPr>
              <a:t>Fig. 2. Seven layers of stacked Perlin noise patterns (left) and the...</a:t>
            </a:r>
            <a:endParaRPr sz="800"/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0613" y="1703264"/>
            <a:ext cx="191148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/>
        </p:nvSpPr>
        <p:spPr>
          <a:xfrm>
            <a:off x="4432163" y="2624187"/>
            <a:ext cx="931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3"/>
              </a:rPr>
              <a:t>FurryBall 4.8</a:t>
            </a:r>
            <a:endParaRPr sz="800"/>
          </a:p>
        </p:txBody>
      </p:sp>
      <p:sp>
        <p:nvSpPr>
          <p:cNvPr id="379" name="Google Shape;379;p34"/>
          <p:cNvSpPr txBox="1"/>
          <p:nvPr/>
        </p:nvSpPr>
        <p:spPr>
          <a:xfrm>
            <a:off x="111550" y="2861542"/>
            <a:ext cx="30000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4"/>
              </a:rPr>
              <a:t>CMSC 425: Lecture 14 Procedural Generation: Perlin Noise</a:t>
            </a:r>
            <a:endParaRPr sz="800"/>
          </a:p>
        </p:txBody>
      </p:sp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usando Perlin Noise</a:t>
            </a: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Artigo do Perlin Noise (Improved)</a:t>
            </a: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5822400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https://mrl.cs.nyu.edu/~perlin/paper445.pdf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9" y="1307017"/>
            <a:ext cx="3413452" cy="419799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150" y="1307025"/>
            <a:ext cx="3466502" cy="4197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3005</TotalTime>
  <Words>4157</Words>
  <Application>Microsoft Macintosh PowerPoint</Application>
  <PresentationFormat>On-screen Show (16:10)</PresentationFormat>
  <Paragraphs>605</Paragraphs>
  <Slides>47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Arial</vt:lpstr>
      <vt:lpstr>Consolas</vt:lpstr>
      <vt:lpstr>Courier New</vt:lpstr>
      <vt:lpstr>Georgia</vt:lpstr>
      <vt:lpstr>Verdana</vt:lpstr>
      <vt:lpstr>Personalizar design</vt:lpstr>
      <vt:lpstr>PowerPoint Presentation</vt:lpstr>
      <vt:lpstr>Ruídos</vt:lpstr>
      <vt:lpstr>Ruídos em 1D</vt:lpstr>
      <vt:lpstr>Perlin Noise</vt:lpstr>
      <vt:lpstr>O que é o Perlin Noise</vt:lpstr>
      <vt:lpstr>Terrenos</vt:lpstr>
      <vt:lpstr>Terrenos</vt:lpstr>
      <vt:lpstr>Exemplos usando Perlin Noise</vt:lpstr>
      <vt:lpstr>Artigo do Perlin Noise (Improved)</vt:lpstr>
      <vt:lpstr>Código do Perlin Noise (Improved)</vt:lpstr>
      <vt:lpstr>Função Parametrizada</vt:lpstr>
      <vt:lpstr>Perlin Noise em 2D</vt:lpstr>
      <vt:lpstr>Combinando padrões (Turbulência)</vt:lpstr>
      <vt:lpstr>Explicações da Implementação do Perlin Noise</vt:lpstr>
      <vt:lpstr>Grid para resultado final</vt:lpstr>
      <vt:lpstr>Grid dos valores aleatórios</vt:lpstr>
      <vt:lpstr>Grid dos valores aleatórios</vt:lpstr>
      <vt:lpstr>Número de grids</vt:lpstr>
      <vt:lpstr>Calculando um valor no grid</vt:lpstr>
      <vt:lpstr>Vetores Gradiente 2D</vt:lpstr>
      <vt:lpstr>Vetores Gradiente 3D</vt:lpstr>
      <vt:lpstr>Vetor Distância</vt:lpstr>
      <vt:lpstr>Vetor Distância</vt:lpstr>
      <vt:lpstr>Produtos Escalares dos 4 cantos</vt:lpstr>
      <vt:lpstr>Interpolação Bilinear</vt:lpstr>
      <vt:lpstr>Interpolação Trilinear</vt:lpstr>
      <vt:lpstr>Problemas de Interpolação</vt:lpstr>
      <vt:lpstr>Problemas de Interpolação</vt:lpstr>
      <vt:lpstr>Fade Function</vt:lpstr>
      <vt:lpstr>PowerPoint Presentation</vt:lpstr>
      <vt:lpstr>Perlin Noise no Ray Tracer</vt:lpstr>
      <vt:lpstr>Textura 3D Xadrez</vt:lpstr>
      <vt:lpstr>Blocos com valores aleatórios</vt:lpstr>
      <vt:lpstr>Blocos com valores aleatórios</vt:lpstr>
      <vt:lpstr>Suavizando</vt:lpstr>
      <vt:lpstr>Interpolação de Hermite</vt:lpstr>
      <vt:lpstr>Aumentando a frequência</vt:lpstr>
      <vt:lpstr>Vetores Aleatórios</vt:lpstr>
      <vt:lpstr>Vetores Aleatórios</vt:lpstr>
      <vt:lpstr>Vetores Aleatórios</vt:lpstr>
      <vt:lpstr>Vetores Aleatórios</vt:lpstr>
      <vt:lpstr>Turbulência</vt:lpstr>
      <vt:lpstr>Ajustando a Fase</vt:lpstr>
      <vt:lpstr>Ruído Procedural em 3D + Modelagem de Sólidos</vt:lpstr>
      <vt:lpstr>Perlin Noise</vt:lpstr>
      <vt:lpstr>Perlin Noise</vt:lpstr>
      <vt:lpstr>Próxima parte do projeto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5</cp:revision>
  <dcterms:modified xsi:type="dcterms:W3CDTF">2023-05-15T02:06:31Z</dcterms:modified>
</cp:coreProperties>
</file>